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2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63" r:id="rId32"/>
    <p:sldId id="261" r:id="rId33"/>
    <p:sldId id="260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29"/>
  </p:normalViewPr>
  <p:slideViewPr>
    <p:cSldViewPr>
      <p:cViewPr varScale="1">
        <p:scale>
          <a:sx n="109" d="100"/>
          <a:sy n="109" d="100"/>
        </p:scale>
        <p:origin x="172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pn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E2CC3136-A17E-4691-9324-4C994A5055D7}" type="datetimeFigureOut">
              <a:rPr lang="en-US" smtClean="0"/>
              <a:t>5/31/21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DAB2812B-3E69-4806-BF89-557FA67292D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FF5DED-45DC-D140-B9A2-1BEF93A68A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5000" y="685800"/>
            <a:ext cx="6172200" cy="1894362"/>
          </a:xfrm>
        </p:spPr>
        <p:txBody>
          <a:bodyPr>
            <a:normAutofit/>
          </a:bodyPr>
          <a:lstStyle/>
          <a:p>
            <a:br>
              <a:rPr lang="en-IN" dirty="0"/>
            </a:b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BA8AAE-B937-BD40-9640-DA0F60A92052}"/>
              </a:ext>
            </a:extLst>
          </p:cNvPr>
          <p:cNvSpPr txBox="1"/>
          <p:nvPr/>
        </p:nvSpPr>
        <p:spPr>
          <a:xfrm>
            <a:off x="1752600" y="662354"/>
            <a:ext cx="7125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 Analytics Vidya Health Care Analytics II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45A150-8CBE-1A42-AF4B-EAD96410D232}"/>
              </a:ext>
            </a:extLst>
          </p:cNvPr>
          <p:cNvSpPr/>
          <p:nvPr/>
        </p:nvSpPr>
        <p:spPr>
          <a:xfrm>
            <a:off x="2286000" y="4038600"/>
            <a:ext cx="6477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Null Hypothesis </a:t>
            </a:r>
            <a:r>
              <a:rPr lang="en-US" dirty="0"/>
              <a:t>- The average amount of patients in the Hospital stays for 21-30 days.</a:t>
            </a:r>
          </a:p>
        </p:txBody>
      </p:sp>
    </p:spTree>
    <p:extLst>
      <p:ext uri="{BB962C8B-B14F-4D97-AF65-F5344CB8AC3E}">
        <p14:creationId xmlns:p14="http://schemas.microsoft.com/office/powerpoint/2010/main" val="1199045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FEC94155-86DE-BB41-AF2E-67A7D41F7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050" y="228600"/>
            <a:ext cx="7454150" cy="453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1412D74-6034-004C-8B9F-DF89AC3AE78B}"/>
              </a:ext>
            </a:extLst>
          </p:cNvPr>
          <p:cNvSpPr/>
          <p:nvPr/>
        </p:nvSpPr>
        <p:spPr>
          <a:xfrm>
            <a:off x="2057400" y="5181600"/>
            <a:ext cx="6781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Observation:</a:t>
            </a:r>
          </a:p>
          <a:p>
            <a:r>
              <a:rPr lang="en-US" dirty="0"/>
              <a:t>* Admission Deposit amount are normally distributed, it falls mostly in range the between 4000 - 6000.</a:t>
            </a:r>
          </a:p>
        </p:txBody>
      </p:sp>
    </p:spTree>
    <p:extLst>
      <p:ext uri="{BB962C8B-B14F-4D97-AF65-F5344CB8AC3E}">
        <p14:creationId xmlns:p14="http://schemas.microsoft.com/office/powerpoint/2010/main" val="2683766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2672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 err="1"/>
              <a:t>Preprocessing</a:t>
            </a:r>
            <a:r>
              <a:rPr lang="en-IN" dirty="0"/>
              <a:t>:</a:t>
            </a:r>
            <a:br>
              <a:rPr lang="en-IN" dirty="0"/>
            </a:br>
            <a:r>
              <a:rPr lang="en-IN" sz="2000" dirty="0"/>
              <a:t>*</a:t>
            </a:r>
            <a:r>
              <a:rPr lang="en-IN" dirty="0"/>
              <a:t> </a:t>
            </a:r>
            <a:r>
              <a:rPr lang="en-IN" sz="2000" dirty="0"/>
              <a:t>Replaced null values in bed grade by taking hospital code and imputed it with mode values.</a:t>
            </a:r>
            <a:br>
              <a:rPr lang="en-IN" sz="2000" dirty="0"/>
            </a:br>
            <a:br>
              <a:rPr lang="en-IN" sz="2000" dirty="0"/>
            </a:br>
            <a:r>
              <a:rPr lang="en-IN" sz="2000" dirty="0"/>
              <a:t>* Took unique Patient id of null values of data and replaced each patient Id with unique city code.</a:t>
            </a:r>
            <a:br>
              <a:rPr lang="en-IN" sz="2000" dirty="0"/>
            </a:br>
            <a:br>
              <a:rPr lang="en-IN" sz="2000" dirty="0"/>
            </a:br>
            <a:r>
              <a:rPr lang="en-IN" sz="3100" dirty="0"/>
              <a:t>Encoding</a:t>
            </a:r>
            <a:r>
              <a:rPr lang="en-IN" sz="2000" dirty="0"/>
              <a:t>:</a:t>
            </a:r>
            <a:br>
              <a:rPr lang="en-IN" sz="2000" dirty="0"/>
            </a:br>
            <a:r>
              <a:rPr lang="en-IN" sz="2000" dirty="0"/>
              <a:t>* Did Leave one out encoder to convert categorical variable into numerical variable.</a:t>
            </a:r>
            <a:br>
              <a:rPr lang="en-IN" sz="2000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7335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367FF18-5C6A-CD4D-B0EB-25F6E5E378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5000" y="3962400"/>
            <a:ext cx="6172200" cy="1894362"/>
          </a:xfrm>
        </p:spPr>
        <p:txBody>
          <a:bodyPr>
            <a:normAutofit fontScale="90000"/>
          </a:bodyPr>
          <a:lstStyle/>
          <a:p>
            <a:r>
              <a:rPr lang="en-US" dirty="0"/>
              <a:t>Model Performances:</a:t>
            </a:r>
            <a:br>
              <a:rPr lang="en-US" dirty="0"/>
            </a:br>
            <a:r>
              <a:rPr lang="en-IN" sz="2200" b="0" dirty="0"/>
              <a:t>Analytics Vidya Predicting Score </a:t>
            </a:r>
            <a:br>
              <a:rPr lang="en-IN" sz="2200" b="0" dirty="0"/>
            </a:br>
            <a:r>
              <a:rPr lang="en-IN" sz="2200" b="0" dirty="0"/>
              <a:t>* Logistic Regression - </a:t>
            </a:r>
            <a:r>
              <a:rPr lang="en-IN" sz="2200" dirty="0"/>
              <a:t>31.1619140268742.</a:t>
            </a:r>
            <a:br>
              <a:rPr lang="en-IN" sz="2200" dirty="0"/>
            </a:br>
            <a:r>
              <a:rPr lang="en-IN" sz="2000" b="0" dirty="0"/>
              <a:t>*</a:t>
            </a:r>
            <a:r>
              <a:rPr lang="en-IN" sz="2000" dirty="0"/>
              <a:t> </a:t>
            </a:r>
            <a:r>
              <a:rPr lang="en-IN" sz="2000" b="0" dirty="0"/>
              <a:t>Naive Bayes - </a:t>
            </a:r>
            <a:r>
              <a:rPr lang="en-IN" sz="2000" dirty="0"/>
              <a:t>17.599562230194</a:t>
            </a:r>
            <a:r>
              <a:rPr lang="en-IN" sz="2200" dirty="0"/>
              <a:t> .</a:t>
            </a:r>
            <a:br>
              <a:rPr lang="en-IN" sz="2200" dirty="0"/>
            </a:br>
            <a:r>
              <a:rPr lang="en-IN" sz="2200" b="0" dirty="0"/>
              <a:t>* Decision Tree - </a:t>
            </a:r>
            <a:r>
              <a:rPr lang="en-IN" sz="2200" dirty="0"/>
              <a:t>27.4396546482641.</a:t>
            </a:r>
            <a:br>
              <a:rPr lang="en-IN" sz="2200" dirty="0"/>
            </a:br>
            <a:r>
              <a:rPr lang="en-IN" sz="2200" b="0" dirty="0"/>
              <a:t>* Bagging Classifier - </a:t>
            </a:r>
            <a:r>
              <a:rPr lang="en-IN" sz="2200" dirty="0"/>
              <a:t>34.7674347905393.</a:t>
            </a:r>
            <a:br>
              <a:rPr lang="en-IN" sz="2200" dirty="0"/>
            </a:br>
            <a:r>
              <a:rPr lang="en-IN" sz="2200" b="0" dirty="0"/>
              <a:t>* Random Forest - </a:t>
            </a:r>
            <a:r>
              <a:rPr lang="en-IN" sz="2200" dirty="0"/>
              <a:t>38.6323009010981.</a:t>
            </a:r>
            <a:br>
              <a:rPr lang="en-IN" sz="2200" dirty="0"/>
            </a:br>
            <a:r>
              <a:rPr lang="en-IN" sz="2200" b="0" dirty="0"/>
              <a:t>* Ada boost - </a:t>
            </a:r>
            <a:r>
              <a:rPr lang="en-IN" sz="2200" dirty="0"/>
              <a:t>34.3503374475588.</a:t>
            </a:r>
            <a:br>
              <a:rPr lang="en-IN" sz="2200" dirty="0"/>
            </a:br>
            <a:r>
              <a:rPr lang="en-IN" sz="2200" b="0" dirty="0"/>
              <a:t>* Gradient Boost - </a:t>
            </a:r>
            <a:r>
              <a:rPr lang="en-IN" sz="2200" dirty="0"/>
              <a:t>40.54599623031556.</a:t>
            </a:r>
            <a:br>
              <a:rPr lang="en-IN" sz="2200" dirty="0"/>
            </a:br>
            <a:r>
              <a:rPr lang="en-IN" sz="2200" b="0" dirty="0"/>
              <a:t>* LGBM - </a:t>
            </a:r>
            <a:r>
              <a:rPr lang="en-IN" sz="2200" dirty="0"/>
              <a:t>41.69879005289718.</a:t>
            </a:r>
            <a:br>
              <a:rPr lang="en-IN" sz="2200" dirty="0"/>
            </a:br>
            <a:r>
              <a:rPr lang="en-IN" sz="2200" b="0" dirty="0"/>
              <a:t>* XG Boost - </a:t>
            </a:r>
            <a:r>
              <a:rPr lang="en-IN" sz="2200" dirty="0"/>
              <a:t>41.5504347297379.</a:t>
            </a:r>
            <a:br>
              <a:rPr lang="en-IN" sz="2200" dirty="0"/>
            </a:br>
            <a:r>
              <a:rPr lang="en-IN" sz="2200" b="0" dirty="0"/>
              <a:t>* Cat Boost - </a:t>
            </a:r>
            <a:r>
              <a:rPr lang="en-IN" sz="2200" dirty="0"/>
              <a:t>42.4819115948197.</a:t>
            </a:r>
            <a:br>
              <a:rPr lang="en-IN" sz="2200" dirty="0"/>
            </a:br>
            <a:r>
              <a:rPr lang="en-IN" sz="2200" b="0" dirty="0"/>
              <a:t>* Voting - </a:t>
            </a:r>
            <a:r>
              <a:rPr lang="en-IN" sz="2200" dirty="0"/>
              <a:t>41.8386331853834.</a:t>
            </a:r>
            <a:br>
              <a:rPr lang="en-IN" sz="2200" dirty="0"/>
            </a:br>
            <a:r>
              <a:rPr lang="en-IN" sz="2200" b="0" dirty="0"/>
              <a:t>* Stacking - </a:t>
            </a:r>
            <a:r>
              <a:rPr lang="en-IN" sz="2200" dirty="0"/>
              <a:t>41.554082811455.</a:t>
            </a:r>
            <a:br>
              <a:rPr lang="en-IN" sz="2200" dirty="0"/>
            </a:br>
            <a:br>
              <a:rPr lang="en-IN" sz="2200" dirty="0"/>
            </a:br>
            <a:br>
              <a:rPr lang="en-IN" b="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01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0310" y="23622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Conclusion:</a:t>
            </a:r>
            <a:br>
              <a:rPr lang="en-IN" dirty="0"/>
            </a:br>
            <a:r>
              <a:rPr lang="en-IN" sz="2000" b="0" dirty="0"/>
              <a:t>*On evaluating final test predictions, probably patients are staying for 21-30 days in the hospital.</a:t>
            </a:r>
            <a:br>
              <a:rPr lang="en-IN" sz="2000" b="0" dirty="0"/>
            </a:br>
            <a:r>
              <a:rPr lang="en-IN" sz="2000" b="0" dirty="0"/>
              <a:t>* Fail to reject the null hypothesis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2783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14478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Meaning:</a:t>
            </a:r>
            <a:br>
              <a:rPr lang="en-IN" dirty="0"/>
            </a:br>
            <a:r>
              <a:rPr lang="en-IN" dirty="0"/>
              <a:t> New things are done more</a:t>
            </a:r>
            <a:br>
              <a:rPr lang="en-IN" dirty="0"/>
            </a:br>
            <a:r>
              <a:rPr lang="en-IN" dirty="0"/>
              <a:t>seriously.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85695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14478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PROVERB:</a:t>
            </a:r>
            <a:br>
              <a:rPr lang="en-IN" dirty="0"/>
            </a:br>
            <a:r>
              <a:rPr lang="en-IN" dirty="0"/>
              <a:t> A bird in the hand is worth two in the</a:t>
            </a:r>
            <a:br>
              <a:rPr lang="en-IN" dirty="0"/>
            </a:br>
            <a:r>
              <a:rPr lang="en-IN" dirty="0"/>
              <a:t>bush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DB328-D319-A34B-84E7-051297909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776" y="2667000"/>
            <a:ext cx="53975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616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14478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Meaning:</a:t>
            </a:r>
            <a:br>
              <a:rPr lang="en-IN" dirty="0"/>
            </a:br>
            <a:r>
              <a:rPr lang="en-IN" dirty="0"/>
              <a:t> New things are done more</a:t>
            </a:r>
            <a:br>
              <a:rPr lang="en-IN" dirty="0"/>
            </a:br>
            <a:r>
              <a:rPr lang="en-IN" dirty="0"/>
              <a:t>seriously.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3905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14478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PROVERB:</a:t>
            </a:r>
            <a:br>
              <a:rPr lang="en-IN" dirty="0"/>
            </a:br>
            <a:r>
              <a:rPr lang="en-IN" dirty="0"/>
              <a:t> Great minds think alike.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7DAAB9-B16A-BE4E-ADBA-AC9160B97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403" y="2895600"/>
            <a:ext cx="5408597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90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2200" y="35814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Meaning:</a:t>
            </a:r>
            <a:br>
              <a:rPr lang="en-IN" dirty="0"/>
            </a:br>
            <a:r>
              <a:rPr lang="en-IN" dirty="0"/>
              <a:t> A humorous expression that</a:t>
            </a:r>
            <a:br>
              <a:rPr lang="en-IN" dirty="0"/>
            </a:br>
            <a:r>
              <a:rPr lang="en-IN" dirty="0"/>
              <a:t>is used when something</a:t>
            </a:r>
            <a:br>
              <a:rPr lang="en-IN" dirty="0"/>
            </a:br>
            <a:r>
              <a:rPr lang="en-IN" dirty="0"/>
              <a:t>else is thinking about the</a:t>
            </a:r>
            <a:br>
              <a:rPr lang="en-IN" dirty="0"/>
            </a:br>
            <a:r>
              <a:rPr lang="en-IN" dirty="0"/>
              <a:t>same thing you are thinking</a:t>
            </a:r>
            <a:br>
              <a:rPr lang="en-IN" dirty="0"/>
            </a:br>
            <a:r>
              <a:rPr lang="en-IN" dirty="0"/>
              <a:t>of.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6182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3600" y="1535112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PROVERB:</a:t>
            </a:r>
            <a:br>
              <a:rPr lang="en-IN" dirty="0"/>
            </a:br>
            <a:r>
              <a:rPr lang="en-IN" dirty="0"/>
              <a:t> Better late than never</a:t>
            </a:r>
            <a:br>
              <a:rPr lang="en-IN" dirty="0"/>
            </a:br>
            <a:r>
              <a:rPr lang="en-IN" dirty="0"/>
              <a:t>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1C9D01-BA3F-3749-8969-5344C3628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3934" y="2497822"/>
            <a:ext cx="27686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3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Observations:</a:t>
            </a:r>
          </a:p>
          <a:p>
            <a:r>
              <a:rPr lang="en-US" dirty="0"/>
              <a:t>* Most of the patients stays for 21-30 days in the hospital in the respective Hospital Region Code.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FBAB7E5-2EDB-7041-83B2-805F165EF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9" y="304800"/>
            <a:ext cx="8820823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4229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27432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Meaning:</a:t>
            </a:r>
            <a:br>
              <a:rPr lang="en-IN" dirty="0"/>
            </a:br>
            <a:r>
              <a:rPr lang="en-IN" dirty="0"/>
              <a:t> It is better to do things late</a:t>
            </a:r>
            <a:br>
              <a:rPr lang="en-IN" dirty="0"/>
            </a:br>
            <a:r>
              <a:rPr lang="en-IN" dirty="0"/>
              <a:t>than not doing it.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1628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7834" y="25908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PROVERB:</a:t>
            </a:r>
            <a:br>
              <a:rPr lang="en-IN" dirty="0"/>
            </a:br>
            <a:r>
              <a:rPr lang="en-IN" dirty="0"/>
              <a:t> Every cloud has a silver lining</a:t>
            </a:r>
            <a:br>
              <a:rPr lang="en-IN" dirty="0"/>
            </a:br>
            <a:br>
              <a:rPr lang="en-IN" dirty="0"/>
            </a:br>
            <a:r>
              <a:rPr lang="en-IN" dirty="0"/>
              <a:t>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C80138-E948-AA4B-B615-0EEF14B7A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2971800"/>
            <a:ext cx="5530446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7414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38100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Meaning:</a:t>
            </a:r>
            <a:br>
              <a:rPr lang="en-IN" dirty="0"/>
            </a:br>
            <a:r>
              <a:rPr lang="en-IN" dirty="0"/>
              <a:t> You should never feel</a:t>
            </a:r>
            <a:br>
              <a:rPr lang="en-IN" dirty="0"/>
            </a:br>
            <a:r>
              <a:rPr lang="en-IN" dirty="0"/>
              <a:t>helpless because difficult</a:t>
            </a:r>
            <a:br>
              <a:rPr lang="en-IN" dirty="0"/>
            </a:br>
            <a:r>
              <a:rPr lang="en-IN" dirty="0"/>
              <a:t>times always lead to better</a:t>
            </a:r>
            <a:br>
              <a:rPr lang="en-IN" dirty="0"/>
            </a:br>
            <a:r>
              <a:rPr lang="en-IN" dirty="0"/>
              <a:t>days.</a:t>
            </a:r>
            <a:br>
              <a:rPr lang="en-IN" dirty="0"/>
            </a:br>
            <a:br>
              <a:rPr lang="en-IN" dirty="0"/>
            </a:br>
            <a:r>
              <a:rPr lang="en-IN" dirty="0"/>
              <a:t>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49109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7834" y="22860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PROVERB:</a:t>
            </a:r>
            <a:br>
              <a:rPr lang="en-IN" dirty="0"/>
            </a:br>
            <a:r>
              <a:rPr lang="en-IN" dirty="0"/>
              <a:t> Make hay while the sun shines</a:t>
            </a:r>
            <a:br>
              <a:rPr lang="en-IN" dirty="0"/>
            </a:br>
            <a:br>
              <a:rPr lang="en-IN" dirty="0"/>
            </a:br>
            <a:r>
              <a:rPr lang="en-IN" dirty="0"/>
              <a:t>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4E8F9A-E678-A140-BD62-8775B0B24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2122488"/>
            <a:ext cx="4391758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1703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3537634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Meaning:</a:t>
            </a:r>
            <a:br>
              <a:rPr lang="en-IN" dirty="0"/>
            </a:br>
            <a:r>
              <a:rPr lang="en-IN" dirty="0"/>
              <a:t> Take advantage of</a:t>
            </a:r>
            <a:br>
              <a:rPr lang="en-IN" dirty="0"/>
            </a:br>
            <a:r>
              <a:rPr lang="en-IN" dirty="0"/>
              <a:t>favourable circumstances</a:t>
            </a:r>
            <a:br>
              <a:rPr lang="en-IN" dirty="0"/>
            </a:br>
            <a:r>
              <a:rPr lang="en-IN" dirty="0"/>
              <a:t>because they might not last</a:t>
            </a:r>
            <a:br>
              <a:rPr lang="en-IN" dirty="0"/>
            </a:br>
            <a:r>
              <a:rPr lang="en-IN" dirty="0"/>
              <a:t>long.</a:t>
            </a:r>
            <a:br>
              <a:rPr lang="en-IN" dirty="0"/>
            </a:br>
            <a:br>
              <a:rPr lang="en-IN" dirty="0"/>
            </a:br>
            <a:r>
              <a:rPr lang="en-IN" dirty="0"/>
              <a:t>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29352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28956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PROVERB:</a:t>
            </a:r>
            <a:br>
              <a:rPr lang="en-IN" dirty="0"/>
            </a:br>
            <a:r>
              <a:rPr lang="en-IN" dirty="0"/>
              <a:t> Once bitten, Twice shy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dirty="0"/>
              <a:t>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770F9A-EC0F-0C43-B8F7-BE68C9564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2895600"/>
            <a:ext cx="35052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515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3600" y="30480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Meaning:</a:t>
            </a:r>
            <a:br>
              <a:rPr lang="en-IN" dirty="0"/>
            </a:br>
            <a:r>
              <a:rPr lang="en-IN" dirty="0"/>
              <a:t> People who have been</a:t>
            </a:r>
            <a:br>
              <a:rPr lang="en-IN" dirty="0"/>
            </a:br>
            <a:r>
              <a:rPr lang="en-IN" dirty="0"/>
              <a:t>hurt once don’t risk doing</a:t>
            </a:r>
            <a:br>
              <a:rPr lang="en-IN" dirty="0"/>
            </a:br>
            <a:r>
              <a:rPr lang="en-IN" dirty="0"/>
              <a:t>the same thing again.</a:t>
            </a:r>
            <a:br>
              <a:rPr lang="en-IN" dirty="0"/>
            </a:br>
            <a:br>
              <a:rPr lang="en-IN" dirty="0"/>
            </a:br>
            <a:r>
              <a:rPr lang="en-IN" dirty="0"/>
              <a:t>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77224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36576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PROVERB:</a:t>
            </a:r>
            <a:br>
              <a:rPr lang="en-IN" dirty="0"/>
            </a:br>
            <a:r>
              <a:rPr lang="en-IN" dirty="0"/>
              <a:t> Out of the frying pan into the fire.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dirty="0"/>
              <a:t>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5112E7-0458-DB41-B37E-4207BFC85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667000"/>
            <a:ext cx="3751179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552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1910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Meaning:</a:t>
            </a:r>
            <a:br>
              <a:rPr lang="en-IN" dirty="0"/>
            </a:br>
            <a:r>
              <a:rPr lang="en-IN" dirty="0"/>
              <a:t> Going from a bad situation</a:t>
            </a:r>
            <a:br>
              <a:rPr lang="en-IN" dirty="0"/>
            </a:br>
            <a:r>
              <a:rPr lang="en-IN" dirty="0"/>
              <a:t>to one that is even worse.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dirty="0"/>
              <a:t>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86713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3657600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PROVERB:</a:t>
            </a:r>
            <a:br>
              <a:rPr lang="en-IN" dirty="0"/>
            </a:br>
            <a:r>
              <a:rPr lang="en-IN" dirty="0"/>
              <a:t> A stitch in time saves nine.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dirty="0"/>
              <a:t>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16C28B-18FD-8E40-B84D-B5AE060F8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6921" y="2286000"/>
            <a:ext cx="296562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803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0C74FB-DE2F-D042-AB0A-C361C8B92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1" y="11723"/>
            <a:ext cx="5029200" cy="4897287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437DD378-30E7-D248-8F8C-C2394AD523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/>
          <a:p>
            <a:r>
              <a:rPr lang="en-US" dirty="0"/>
              <a:t>Observations:</a:t>
            </a:r>
          </a:p>
          <a:p>
            <a:r>
              <a:rPr lang="en-US" dirty="0"/>
              <a:t>* Y region has less number of hospital, we can start hospital in that area to improve business. </a:t>
            </a:r>
          </a:p>
        </p:txBody>
      </p:sp>
    </p:spTree>
    <p:extLst>
      <p:ext uri="{BB962C8B-B14F-4D97-AF65-F5344CB8AC3E}">
        <p14:creationId xmlns:p14="http://schemas.microsoft.com/office/powerpoint/2010/main" val="14433999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2200" y="4964112"/>
            <a:ext cx="6172200" cy="1893888"/>
          </a:xfrm>
        </p:spPr>
        <p:txBody>
          <a:bodyPr>
            <a:normAutofit fontScale="90000"/>
          </a:bodyPr>
          <a:lstStyle/>
          <a:p>
            <a:r>
              <a:rPr lang="en-IN" dirty="0"/>
              <a:t>PROVERB:</a:t>
            </a:r>
            <a:br>
              <a:rPr lang="en-IN" dirty="0"/>
            </a:br>
            <a:r>
              <a:rPr lang="en-IN" dirty="0"/>
              <a:t> It is better to spend a little</a:t>
            </a:r>
            <a:br>
              <a:rPr lang="en-IN" dirty="0"/>
            </a:br>
            <a:r>
              <a:rPr lang="en-IN" dirty="0"/>
              <a:t>time to deal with problems</a:t>
            </a:r>
            <a:br>
              <a:rPr lang="en-IN" dirty="0"/>
            </a:br>
            <a:r>
              <a:rPr lang="en-IN" dirty="0"/>
              <a:t>straight away. If you keep</a:t>
            </a:r>
            <a:br>
              <a:rPr lang="en-IN" dirty="0"/>
            </a:br>
            <a:r>
              <a:rPr lang="en-IN" dirty="0"/>
              <a:t>waiting, things can only get</a:t>
            </a:r>
            <a:br>
              <a:rPr lang="en-IN" dirty="0"/>
            </a:br>
            <a:r>
              <a:rPr lang="en-IN" dirty="0"/>
              <a:t>worse.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dirty="0"/>
              <a:t>.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27417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5379BB2-D230-B649-8A8A-908A5CE8F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685800"/>
            <a:ext cx="6172200" cy="1893888"/>
          </a:xfrm>
        </p:spPr>
        <p:txBody>
          <a:bodyPr>
            <a:normAutofit/>
          </a:bodyPr>
          <a:lstStyle/>
          <a:p>
            <a:br>
              <a:rPr lang="en-IN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594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C8CFA-313C-4A4D-A98A-61FA94E20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96527-9598-0646-B592-72A04B90CCB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7190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62DA3-59B4-344A-9C77-653F54251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CEBB3-8ADA-5540-B2D8-F2989E3D9C9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821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1D78739F-11BA-B94E-AB96-1A7374E8B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304800"/>
            <a:ext cx="7010400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BE448D71-DB4A-D64D-832A-2B2D95600D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3600" y="4876800"/>
            <a:ext cx="6172200" cy="1371600"/>
          </a:xfrm>
        </p:spPr>
        <p:txBody>
          <a:bodyPr/>
          <a:lstStyle/>
          <a:p>
            <a:r>
              <a:rPr lang="en-US" dirty="0"/>
              <a:t>Observations:</a:t>
            </a:r>
          </a:p>
          <a:p>
            <a:r>
              <a:rPr lang="en-US" dirty="0"/>
              <a:t>* Gynecology Department has more number of case registered, so most number patients are female.</a:t>
            </a:r>
          </a:p>
        </p:txBody>
      </p:sp>
    </p:spTree>
    <p:extLst>
      <p:ext uri="{BB962C8B-B14F-4D97-AF65-F5344CB8AC3E}">
        <p14:creationId xmlns:p14="http://schemas.microsoft.com/office/powerpoint/2010/main" val="401750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039DD4A5-96F0-744A-87E4-6DE686624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28600"/>
            <a:ext cx="8374080" cy="4195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509CFC7-CAF3-924A-99E4-4DCC05C3971D}"/>
              </a:ext>
            </a:extLst>
          </p:cNvPr>
          <p:cNvSpPr/>
          <p:nvPr/>
        </p:nvSpPr>
        <p:spPr>
          <a:xfrm>
            <a:off x="2057400" y="4424362"/>
            <a:ext cx="67056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Observation</a:t>
            </a:r>
            <a:r>
              <a:rPr lang="en-US" dirty="0"/>
              <a:t>:</a:t>
            </a:r>
          </a:p>
          <a:p>
            <a:r>
              <a:rPr lang="en-US" dirty="0"/>
              <a:t>* In S ward type, more percentage of patients stay for 11-20 days</a:t>
            </a:r>
          </a:p>
          <a:p>
            <a:r>
              <a:rPr lang="en-US" dirty="0"/>
              <a:t>* In U ward type there is only limited labels of stay, where patients probably stay for 11-20 days or 21-30 days.</a:t>
            </a:r>
          </a:p>
        </p:txBody>
      </p:sp>
    </p:spTree>
    <p:extLst>
      <p:ext uri="{BB962C8B-B14F-4D97-AF65-F5344CB8AC3E}">
        <p14:creationId xmlns:p14="http://schemas.microsoft.com/office/powerpoint/2010/main" val="3901944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7FE096-FD3C-0340-BF78-8014BE89E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52400"/>
            <a:ext cx="5382577" cy="4419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09666B2-B700-0A41-A0C4-205A62E22378}"/>
              </a:ext>
            </a:extLst>
          </p:cNvPr>
          <p:cNvSpPr/>
          <p:nvPr/>
        </p:nvSpPr>
        <p:spPr>
          <a:xfrm>
            <a:off x="1981200" y="5257800"/>
            <a:ext cx="640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Observation:</a:t>
            </a:r>
          </a:p>
          <a:p>
            <a:r>
              <a:rPr lang="en-US" dirty="0"/>
              <a:t>* In C type ward facility patients stay mostly 11-20 days.</a:t>
            </a:r>
          </a:p>
        </p:txBody>
      </p:sp>
    </p:spTree>
    <p:extLst>
      <p:ext uri="{BB962C8B-B14F-4D97-AF65-F5344CB8AC3E}">
        <p14:creationId xmlns:p14="http://schemas.microsoft.com/office/powerpoint/2010/main" val="82645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B47B56D9-8B80-C54F-84A0-9FA914AB9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28600"/>
            <a:ext cx="807720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6E57FF5-7107-ED4F-918D-8E1AF1F5FAEF}"/>
              </a:ext>
            </a:extLst>
          </p:cNvPr>
          <p:cNvSpPr/>
          <p:nvPr/>
        </p:nvSpPr>
        <p:spPr>
          <a:xfrm>
            <a:off x="1981200" y="4267200"/>
            <a:ext cx="6629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Observation</a:t>
            </a:r>
            <a:r>
              <a:rPr lang="en-US" dirty="0"/>
              <a:t>:</a:t>
            </a:r>
          </a:p>
          <a:p>
            <a:r>
              <a:rPr lang="en-US" dirty="0"/>
              <a:t>* Emergency patients stayed mostly for 11-20 days</a:t>
            </a:r>
          </a:p>
          <a:p>
            <a:r>
              <a:rPr lang="en-US" dirty="0"/>
              <a:t>* There are more number Trauma patients who stayed for 21-30 days in hospital</a:t>
            </a:r>
          </a:p>
        </p:txBody>
      </p:sp>
    </p:spTree>
    <p:extLst>
      <p:ext uri="{BB962C8B-B14F-4D97-AF65-F5344CB8AC3E}">
        <p14:creationId xmlns:p14="http://schemas.microsoft.com/office/powerpoint/2010/main" val="398540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EE4A2328-4CF2-9E45-A2E3-B49169486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81000"/>
            <a:ext cx="762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852D480-60FB-9F40-80E1-6F2E5762E368}"/>
              </a:ext>
            </a:extLst>
          </p:cNvPr>
          <p:cNvSpPr/>
          <p:nvPr/>
        </p:nvSpPr>
        <p:spPr>
          <a:xfrm>
            <a:off x="2133600" y="4800600"/>
            <a:ext cx="6553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Observation:</a:t>
            </a:r>
          </a:p>
          <a:p>
            <a:r>
              <a:rPr lang="en-US" dirty="0"/>
              <a:t>* 175843 patients have Moderate Severity of illness.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113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F2C8B43-0B90-4B41-BF27-69B5E6D3C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760" y="228600"/>
            <a:ext cx="5438479" cy="4648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F7BFC71-A70D-8743-843E-FA29A4D74D24}"/>
              </a:ext>
            </a:extLst>
          </p:cNvPr>
          <p:cNvSpPr/>
          <p:nvPr/>
        </p:nvSpPr>
        <p:spPr>
          <a:xfrm>
            <a:off x="1823452" y="5257800"/>
            <a:ext cx="70157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Observations:</a:t>
            </a:r>
          </a:p>
          <a:p>
            <a:r>
              <a:rPr lang="en-US" dirty="0"/>
              <a:t>* Higher the number of visitors with patients, the probability of patients staying more than 100 days is higher.</a:t>
            </a:r>
          </a:p>
        </p:txBody>
      </p:sp>
    </p:spTree>
    <p:extLst>
      <p:ext uri="{BB962C8B-B14F-4D97-AF65-F5344CB8AC3E}">
        <p14:creationId xmlns:p14="http://schemas.microsoft.com/office/powerpoint/2010/main" val="33557284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8322</TotalTime>
  <Words>787</Words>
  <Application>Microsoft Macintosh PowerPoint</Application>
  <PresentationFormat>On-screen Show (4:3)</PresentationFormat>
  <Paragraphs>44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Century Schoolbook</vt:lpstr>
      <vt:lpstr>Wingdings</vt:lpstr>
      <vt:lpstr>Wingdings 2</vt:lpstr>
      <vt:lpstr>Oriel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Preprocessing: * Replaced null values in bed grade by taking hospital code and imputed it with mode values.  * Took unique Patient id of null values of data and replaced each patient Id with unique city code.  Encoding: * Did Leave one out encoder to convert categorical variable into numerical variable.    </vt:lpstr>
      <vt:lpstr>Model Performances: Analytics Vidya Predicting Score  * Logistic Regression - 31.1619140268742. * Naive Bayes - 17.599562230194 . * Decision Tree - 27.4396546482641. * Bagging Classifier - 34.7674347905393. * Random Forest - 38.6323009010981. * Ada boost - 34.3503374475588. * Gradient Boost - 40.54599623031556. * LGBM - 41.69879005289718. * XG Boost - 41.5504347297379. * Cat Boost - 42.4819115948197. * Voting - 41.8386331853834. * Stacking - 41.554082811455.   </vt:lpstr>
      <vt:lpstr>Conclusion: *On evaluating final test predictions, probably patients are staying for 21-30 days in the hospital. * Fail to reject the null hypothesis   </vt:lpstr>
      <vt:lpstr>Meaning:  New things are done more seriously.   </vt:lpstr>
      <vt:lpstr>PROVERB:  A bird in the hand is worth two in the bush   </vt:lpstr>
      <vt:lpstr>Meaning:  New things are done more seriously.   </vt:lpstr>
      <vt:lpstr>PROVERB:  Great minds think alike.    </vt:lpstr>
      <vt:lpstr>Meaning:  A humorous expression that is used when something else is thinking about the same thing you are thinking of.     </vt:lpstr>
      <vt:lpstr>PROVERB:  Better late than never .    </vt:lpstr>
      <vt:lpstr>Meaning:  It is better to do things late than not doing it.     </vt:lpstr>
      <vt:lpstr>PROVERB:  Every cloud has a silver lining  .    </vt:lpstr>
      <vt:lpstr>Meaning:  You should never feel helpless because difficult times always lead to better days.  .    </vt:lpstr>
      <vt:lpstr>PROVERB:  Make hay while the sun shines  .    </vt:lpstr>
      <vt:lpstr>Meaning:  Take advantage of favourable circumstances because they might not last long.  .    </vt:lpstr>
      <vt:lpstr>PROVERB:  Once bitten, Twice shy   .    </vt:lpstr>
      <vt:lpstr>Meaning:  People who have been hurt once don’t risk doing the same thing again.  .    </vt:lpstr>
      <vt:lpstr>PROVERB:  Out of the frying pan into the fire.    .    </vt:lpstr>
      <vt:lpstr>Meaning:  Going from a bad situation to one that is even worse.    .    </vt:lpstr>
      <vt:lpstr>PROVERB:  A stitch in time saves nine.     .    </vt:lpstr>
      <vt:lpstr>PROVERB:  It is better to spend a little time to deal with problems straight away. If you keep waiting, things can only get worse.     .    </vt:lpstr>
      <vt:lpstr>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Hospital Data Set Analysis</dc:title>
  <dc:creator>Windows User</dc:creator>
  <cp:lastModifiedBy>Microsoft Office User</cp:lastModifiedBy>
  <cp:revision>14</cp:revision>
  <dcterms:created xsi:type="dcterms:W3CDTF">2021-05-16T03:10:12Z</dcterms:created>
  <dcterms:modified xsi:type="dcterms:W3CDTF">2021-05-31T10:21:41Z</dcterms:modified>
</cp:coreProperties>
</file>

<file path=docProps/thumbnail.jpeg>
</file>